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K Grotesk" charset="1" panose="00000500000000000000"/>
      <p:regular r:id="rId10"/>
    </p:embeddedFont>
    <p:embeddedFont>
      <p:font typeface="HK Grotesk Bold" charset="1" panose="00000800000000000000"/>
      <p:regular r:id="rId11"/>
    </p:embeddedFont>
    <p:embeddedFont>
      <p:font typeface="HK Grotesk Italics" charset="1" panose="00000500000000000000"/>
      <p:regular r:id="rId12"/>
    </p:embeddedFont>
    <p:embeddedFont>
      <p:font typeface="HK Grotesk Bold Italics" charset="1" panose="00000800000000000000"/>
      <p:regular r:id="rId13"/>
    </p:embeddedFont>
    <p:embeddedFont>
      <p:font typeface="HK Grotesk Light" charset="1" panose="00000400000000000000"/>
      <p:regular r:id="rId14"/>
    </p:embeddedFont>
    <p:embeddedFont>
      <p:font typeface="HK Grotesk Light Italics" charset="1" panose="00000400000000000000"/>
      <p:regular r:id="rId15"/>
    </p:embeddedFont>
    <p:embeddedFont>
      <p:font typeface="HK Grotesk Medium" charset="1" panose="00000600000000000000"/>
      <p:regular r:id="rId16"/>
    </p:embeddedFont>
    <p:embeddedFont>
      <p:font typeface="HK Grotesk Medium Italics" charset="1" panose="00000600000000000000"/>
      <p:regular r:id="rId17"/>
    </p:embeddedFont>
    <p:embeddedFont>
      <p:font typeface="HK Grotesk Semi-Bold" charset="1" panose="00000700000000000000"/>
      <p:regular r:id="rId18"/>
    </p:embeddedFont>
    <p:embeddedFont>
      <p:font typeface="HK Grotesk Semi-Bold Italics" charset="1" panose="000007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1914912">
            <a:off x="-1534103" y="1801518"/>
            <a:ext cx="21356206" cy="6874465"/>
          </a:xfrm>
          <a:custGeom>
            <a:avLst/>
            <a:gdLst/>
            <a:ahLst/>
            <a:cxnLst/>
            <a:rect r="r" b="b" t="t" l="l"/>
            <a:pathLst>
              <a:path h="6874465" w="21356206">
                <a:moveTo>
                  <a:pt x="0" y="0"/>
                </a:moveTo>
                <a:lnTo>
                  <a:pt x="21356206" y="0"/>
                </a:lnTo>
                <a:lnTo>
                  <a:pt x="21356206" y="6874464"/>
                </a:lnTo>
                <a:lnTo>
                  <a:pt x="0" y="68744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76700" y="1028700"/>
            <a:ext cx="11721840" cy="3553937"/>
            <a:chOff x="0" y="0"/>
            <a:chExt cx="15629120" cy="4738582"/>
          </a:xfrm>
        </p:grpSpPr>
        <p:sp>
          <p:nvSpPr>
            <p:cNvPr name="TextBox 4" id="4"/>
            <p:cNvSpPr txBox="true"/>
            <p:nvPr/>
          </p:nvSpPr>
          <p:spPr>
            <a:xfrm rot="0">
              <a:off x="0" y="114300"/>
              <a:ext cx="15629120" cy="2697288"/>
            </a:xfrm>
            <a:prstGeom prst="rect">
              <a:avLst/>
            </a:prstGeom>
          </p:spPr>
          <p:txBody>
            <a:bodyPr anchor="t" rtlCol="false" tIns="0" lIns="0" bIns="0" rIns="0">
              <a:spAutoFit/>
            </a:bodyPr>
            <a:lstStyle/>
            <a:p>
              <a:pPr algn="l">
                <a:lnSpc>
                  <a:spcPts val="15388"/>
                </a:lnSpc>
              </a:pPr>
              <a:r>
                <a:rPr lang="en-US" sz="13863" spc="-415">
                  <a:solidFill>
                    <a:srgbClr val="FFFFFF"/>
                  </a:solidFill>
                  <a:latin typeface="HK Grotesk Bold"/>
                </a:rPr>
                <a:t>Phishing</a:t>
              </a:r>
            </a:p>
          </p:txBody>
        </p:sp>
        <p:sp>
          <p:nvSpPr>
            <p:cNvPr name="TextBox 5" id="5"/>
            <p:cNvSpPr txBox="true"/>
            <p:nvPr/>
          </p:nvSpPr>
          <p:spPr>
            <a:xfrm rot="0">
              <a:off x="0" y="3441872"/>
              <a:ext cx="8765789" cy="1296710"/>
            </a:xfrm>
            <a:prstGeom prst="rect">
              <a:avLst/>
            </a:prstGeom>
          </p:spPr>
          <p:txBody>
            <a:bodyPr anchor="t" rtlCol="false" tIns="0" lIns="0" bIns="0" rIns="0">
              <a:spAutoFit/>
            </a:bodyPr>
            <a:lstStyle/>
            <a:p>
              <a:pPr algn="l">
                <a:lnSpc>
                  <a:spcPts val="3811"/>
                </a:lnSpc>
              </a:pPr>
              <a:r>
                <a:rPr lang="en-US" sz="3433">
                  <a:solidFill>
                    <a:srgbClr val="57FFDC"/>
                  </a:solidFill>
                  <a:latin typeface="HK Grotesk Light"/>
                </a:rPr>
                <a:t>JOÃO VITOR, JÚLIO BOTACCIO E KEREN STEVAUX</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7887836" cy="7098284"/>
            <a:chOff x="0" y="0"/>
            <a:chExt cx="23850449" cy="9464379"/>
          </a:xfrm>
        </p:grpSpPr>
        <p:sp>
          <p:nvSpPr>
            <p:cNvPr name="TextBox 3" id="3"/>
            <p:cNvSpPr txBox="true"/>
            <p:nvPr/>
          </p:nvSpPr>
          <p:spPr>
            <a:xfrm rot="0">
              <a:off x="0" y="66675"/>
              <a:ext cx="23850449" cy="1547530"/>
            </a:xfrm>
            <a:prstGeom prst="rect">
              <a:avLst/>
            </a:prstGeom>
          </p:spPr>
          <p:txBody>
            <a:bodyPr anchor="t" rtlCol="false" tIns="0" lIns="0" bIns="0" rIns="0">
              <a:spAutoFit/>
            </a:bodyPr>
            <a:lstStyle/>
            <a:p>
              <a:pPr algn="l">
                <a:lnSpc>
                  <a:spcPts val="8879"/>
                </a:lnSpc>
              </a:pPr>
              <a:r>
                <a:rPr lang="en-US" sz="7999" spc="-239">
                  <a:solidFill>
                    <a:srgbClr val="FFFFFF"/>
                  </a:solidFill>
                  <a:latin typeface="HK Grotesk Bold"/>
                </a:rPr>
                <a:t>Fontes</a:t>
              </a:r>
            </a:p>
          </p:txBody>
        </p:sp>
        <p:sp>
          <p:nvSpPr>
            <p:cNvPr name="TextBox 4" id="4"/>
            <p:cNvSpPr txBox="true"/>
            <p:nvPr/>
          </p:nvSpPr>
          <p:spPr>
            <a:xfrm rot="0">
              <a:off x="0" y="2093630"/>
              <a:ext cx="19856568" cy="7210567"/>
            </a:xfrm>
            <a:prstGeom prst="rect">
              <a:avLst/>
            </a:prstGeom>
          </p:spPr>
          <p:txBody>
            <a:bodyPr anchor="t" rtlCol="false" tIns="0" lIns="0" bIns="0" rIns="0">
              <a:spAutoFit/>
            </a:bodyPr>
            <a:lstStyle/>
            <a:p>
              <a:pPr algn="l">
                <a:lnSpc>
                  <a:spcPts val="3584"/>
                </a:lnSpc>
              </a:pPr>
              <a:r>
                <a:rPr lang="en-US" sz="2757" spc="-55">
                  <a:solidFill>
                    <a:srgbClr val="FFFFFF"/>
                  </a:solidFill>
                  <a:latin typeface="HK Grotesk Light"/>
                </a:rPr>
                <a:t><![CDATA[-https://pagar.me/blog/o-que-e-phishing/?utm_source=google&utm_medium=cpc&utm_campaign=dsa&origin=search&media=google&type=pago&campaign=11366699401&ad_group=118179479464&ad=651857057688&theme=&gad_source=1&gclid=EAIaIQobChMI-vDwl-vuhQMVCmNIAB1jjA5PEAAYASAAEgK59PD_BwEhttps://alura.com.br/artigos/entendendo-e-evitando-o-phishing?utm_term=&utm_campaign=%5BSearch%5D+%5BPerformance%5D+-+Dynamic+Search+Ads+-+Artigos+e+Conte%C3%BAdos&utm_source=adwords&utm_medium=ppc&hsa_acc=7964138385&hsa_cam=11384329873&hsa_grp=111087461203&hsa_ad=687448474447&hsa_src=g&hsa_tgt=dsa-1298415354460&hsa_kw=&hsa_mt=&hsa_net=adwords&hsa_ver=3&gad_source=1&gclid=EAIaIQobChMIvN33jPruhQMVwUFIAB0cuQWpEAAYAyAAEgKEHPD_BwE]]></a:t>
              </a:r>
            </a:p>
            <a:p>
              <a:pPr algn="l">
                <a:lnSpc>
                  <a:spcPts val="3584"/>
                </a:lnSpc>
              </a:pPr>
              <a:r>
                <a:rPr lang="en-US" sz="2757" spc="-55">
                  <a:solidFill>
                    <a:srgbClr val="FFFFFF"/>
                  </a:solidFill>
                  <a:latin typeface="HK Grotesk Light"/>
                </a:rPr>
                <a:t>https://www.econo.unlp.edu.ar/detise/phishing-3923</a:t>
              </a:r>
            </a:p>
          </p:txBody>
        </p:sp>
      </p:grpSp>
      <p:sp>
        <p:nvSpPr>
          <p:cNvPr name="Freeform 5" id="5"/>
          <p:cNvSpPr/>
          <p:nvPr/>
        </p:nvSpPr>
        <p:spPr>
          <a:xfrm flipH="false" flipV="true" rot="-2228806">
            <a:off x="937623" y="2679825"/>
            <a:ext cx="21356206" cy="6874465"/>
          </a:xfrm>
          <a:custGeom>
            <a:avLst/>
            <a:gdLst/>
            <a:ahLst/>
            <a:cxnLst/>
            <a:rect r="r" b="b" t="t" l="l"/>
            <a:pathLst>
              <a:path h="6874465" w="21356206">
                <a:moveTo>
                  <a:pt x="0" y="6874465"/>
                </a:moveTo>
                <a:lnTo>
                  <a:pt x="21356206" y="6874465"/>
                </a:lnTo>
                <a:lnTo>
                  <a:pt x="21356206" y="0"/>
                </a:lnTo>
                <a:lnTo>
                  <a:pt x="0" y="0"/>
                </a:lnTo>
                <a:lnTo>
                  <a:pt x="0" y="6874465"/>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792178">
            <a:off x="-3184334" y="-1644671"/>
            <a:ext cx="11135343" cy="3391383"/>
          </a:xfrm>
          <a:custGeom>
            <a:avLst/>
            <a:gdLst/>
            <a:ahLst/>
            <a:cxnLst/>
            <a:rect r="r" b="b" t="t" l="l"/>
            <a:pathLst>
              <a:path h="3391383" w="11135343">
                <a:moveTo>
                  <a:pt x="0" y="0"/>
                </a:moveTo>
                <a:lnTo>
                  <a:pt x="11135343" y="0"/>
                </a:lnTo>
                <a:lnTo>
                  <a:pt x="11135343" y="3391383"/>
                </a:lnTo>
                <a:lnTo>
                  <a:pt x="0" y="33913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8138756" y="1028700"/>
            <a:ext cx="52381" cy="7336118"/>
          </a:xfrm>
          <a:prstGeom prst="rect">
            <a:avLst/>
          </a:prstGeom>
          <a:solidFill>
            <a:srgbClr val="57FFDC"/>
          </a:solidFill>
        </p:spPr>
      </p:sp>
      <p:sp>
        <p:nvSpPr>
          <p:cNvPr name="TextBox 4" id="4"/>
          <p:cNvSpPr txBox="true"/>
          <p:nvPr/>
        </p:nvSpPr>
        <p:spPr>
          <a:xfrm rot="0">
            <a:off x="984960" y="5349414"/>
            <a:ext cx="5910916" cy="1143979"/>
          </a:xfrm>
          <a:prstGeom prst="rect">
            <a:avLst/>
          </a:prstGeom>
        </p:spPr>
        <p:txBody>
          <a:bodyPr anchor="t" rtlCol="false" tIns="0" lIns="0" bIns="0" rIns="0">
            <a:spAutoFit/>
          </a:bodyPr>
          <a:lstStyle/>
          <a:p>
            <a:pPr algn="l">
              <a:lnSpc>
                <a:spcPts val="8879"/>
              </a:lnSpc>
            </a:pPr>
            <a:r>
              <a:rPr lang="en-US" sz="7999" spc="-239">
                <a:solidFill>
                  <a:srgbClr val="FFFFFF"/>
                </a:solidFill>
                <a:latin typeface="HK Grotesk Bold"/>
              </a:rPr>
              <a:t>topicos</a:t>
            </a:r>
          </a:p>
        </p:txBody>
      </p:sp>
      <p:sp>
        <p:nvSpPr>
          <p:cNvPr name="TextBox 5" id="5"/>
          <p:cNvSpPr txBox="true"/>
          <p:nvPr/>
        </p:nvSpPr>
        <p:spPr>
          <a:xfrm rot="0">
            <a:off x="9144000" y="1024012"/>
            <a:ext cx="8115300" cy="463831"/>
          </a:xfrm>
          <a:prstGeom prst="rect">
            <a:avLst/>
          </a:prstGeom>
        </p:spPr>
        <p:txBody>
          <a:bodyPr anchor="t" rtlCol="false" tIns="0" lIns="0" bIns="0" rIns="0">
            <a:spAutoFit/>
          </a:bodyPr>
          <a:lstStyle/>
          <a:p>
            <a:pPr algn="l">
              <a:lnSpc>
                <a:spcPts val="3794"/>
              </a:lnSpc>
            </a:pPr>
            <a:r>
              <a:rPr lang="en-US" sz="2919">
                <a:solidFill>
                  <a:srgbClr val="57FFDC"/>
                </a:solidFill>
                <a:latin typeface="HK Grotesk Bold"/>
                <a:ea typeface="HK Grotesk Bold"/>
              </a:rPr>
              <a:t>O´QUE É PHISHING</a:t>
            </a:r>
          </a:p>
        </p:txBody>
      </p:sp>
      <p:sp>
        <p:nvSpPr>
          <p:cNvPr name="TextBox 6" id="6"/>
          <p:cNvSpPr txBox="true"/>
          <p:nvPr/>
        </p:nvSpPr>
        <p:spPr>
          <a:xfrm rot="0">
            <a:off x="9144000" y="2800372"/>
            <a:ext cx="8115300" cy="463831"/>
          </a:xfrm>
          <a:prstGeom prst="rect">
            <a:avLst/>
          </a:prstGeom>
        </p:spPr>
        <p:txBody>
          <a:bodyPr anchor="t" rtlCol="false" tIns="0" lIns="0" bIns="0" rIns="0">
            <a:spAutoFit/>
          </a:bodyPr>
          <a:lstStyle/>
          <a:p>
            <a:pPr algn="l">
              <a:lnSpc>
                <a:spcPts val="3794"/>
              </a:lnSpc>
            </a:pPr>
            <a:r>
              <a:rPr lang="en-US" sz="2919">
                <a:solidFill>
                  <a:srgbClr val="57FFDC"/>
                </a:solidFill>
                <a:latin typeface="HK Grotesk Bold"/>
              </a:rPr>
              <a:t>TIPOS DE PHISHING</a:t>
            </a:r>
          </a:p>
        </p:txBody>
      </p:sp>
      <p:sp>
        <p:nvSpPr>
          <p:cNvPr name="TextBox 7" id="7"/>
          <p:cNvSpPr txBox="true"/>
          <p:nvPr/>
        </p:nvSpPr>
        <p:spPr>
          <a:xfrm rot="0">
            <a:off x="9144000" y="4576733"/>
            <a:ext cx="8115300" cy="463831"/>
          </a:xfrm>
          <a:prstGeom prst="rect">
            <a:avLst/>
          </a:prstGeom>
        </p:spPr>
        <p:txBody>
          <a:bodyPr anchor="t" rtlCol="false" tIns="0" lIns="0" bIns="0" rIns="0">
            <a:spAutoFit/>
          </a:bodyPr>
          <a:lstStyle/>
          <a:p>
            <a:pPr algn="l">
              <a:lnSpc>
                <a:spcPts val="3794"/>
              </a:lnSpc>
            </a:pPr>
            <a:r>
              <a:rPr lang="en-US" sz="2919">
                <a:solidFill>
                  <a:srgbClr val="57FFDC"/>
                </a:solidFill>
                <a:latin typeface="HK Grotesk Bold"/>
              </a:rPr>
              <a:t>COMO FUNCIONA OS ATAQUES DO PHISHING</a:t>
            </a:r>
          </a:p>
        </p:txBody>
      </p:sp>
      <p:sp>
        <p:nvSpPr>
          <p:cNvPr name="TextBox 8" id="8"/>
          <p:cNvSpPr txBox="true"/>
          <p:nvPr/>
        </p:nvSpPr>
        <p:spPr>
          <a:xfrm rot="0">
            <a:off x="9144000" y="6116929"/>
            <a:ext cx="8115300" cy="936160"/>
          </a:xfrm>
          <a:prstGeom prst="rect">
            <a:avLst/>
          </a:prstGeom>
        </p:spPr>
        <p:txBody>
          <a:bodyPr anchor="t" rtlCol="false" tIns="0" lIns="0" bIns="0" rIns="0">
            <a:spAutoFit/>
          </a:bodyPr>
          <a:lstStyle/>
          <a:p>
            <a:pPr algn="l">
              <a:lnSpc>
                <a:spcPts val="3794"/>
              </a:lnSpc>
            </a:pPr>
            <a:r>
              <a:rPr lang="en-US" sz="2919">
                <a:solidFill>
                  <a:srgbClr val="57FFDC"/>
                </a:solidFill>
                <a:latin typeface="HK Grotesk Bold"/>
              </a:rPr>
              <a:t>TÉCNICAS PARA PREVENIR ATAQUES DE PHISHING</a:t>
            </a:r>
          </a:p>
        </p:txBody>
      </p:sp>
      <p:grpSp>
        <p:nvGrpSpPr>
          <p:cNvPr name="Group 9" id="9"/>
          <p:cNvGrpSpPr>
            <a:grpSpLocks noChangeAspect="true"/>
          </p:cNvGrpSpPr>
          <p:nvPr/>
        </p:nvGrpSpPr>
        <p:grpSpPr>
          <a:xfrm rot="0">
            <a:off x="7979987" y="1405820"/>
            <a:ext cx="369918" cy="369918"/>
            <a:chOff x="6705600" y="1371600"/>
            <a:chExt cx="10972800" cy="10972800"/>
          </a:xfrm>
        </p:grpSpPr>
        <p:sp>
          <p:nvSpPr>
            <p:cNvPr name="Freeform 10" id="10"/>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FFFFFF"/>
            </a:solidFill>
          </p:spPr>
        </p:sp>
      </p:grpSp>
      <p:grpSp>
        <p:nvGrpSpPr>
          <p:cNvPr name="Group 11" id="11"/>
          <p:cNvGrpSpPr>
            <a:grpSpLocks noChangeAspect="true"/>
          </p:cNvGrpSpPr>
          <p:nvPr/>
        </p:nvGrpSpPr>
        <p:grpSpPr>
          <a:xfrm rot="0">
            <a:off x="7979987" y="3182180"/>
            <a:ext cx="369918" cy="369918"/>
            <a:chOff x="6705600" y="1371600"/>
            <a:chExt cx="10972800" cy="10972800"/>
          </a:xfrm>
        </p:grpSpPr>
        <p:sp>
          <p:nvSpPr>
            <p:cNvPr name="Freeform 12" id="12"/>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0097EE"/>
            </a:solidFill>
          </p:spPr>
        </p:sp>
      </p:grpSp>
      <p:grpSp>
        <p:nvGrpSpPr>
          <p:cNvPr name="Group 13" id="13"/>
          <p:cNvGrpSpPr>
            <a:grpSpLocks noChangeAspect="true"/>
          </p:cNvGrpSpPr>
          <p:nvPr/>
        </p:nvGrpSpPr>
        <p:grpSpPr>
          <a:xfrm rot="0">
            <a:off x="7979987" y="4958541"/>
            <a:ext cx="369918" cy="369918"/>
            <a:chOff x="6705600" y="1371600"/>
            <a:chExt cx="10972800" cy="10972800"/>
          </a:xfrm>
        </p:grpSpPr>
        <p:sp>
          <p:nvSpPr>
            <p:cNvPr name="Freeform 14" id="14"/>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FFFFFF"/>
            </a:solidFill>
          </p:spPr>
        </p:sp>
      </p:grpSp>
      <p:grpSp>
        <p:nvGrpSpPr>
          <p:cNvPr name="Group 15" id="15"/>
          <p:cNvGrpSpPr>
            <a:grpSpLocks noChangeAspect="true"/>
          </p:cNvGrpSpPr>
          <p:nvPr/>
        </p:nvGrpSpPr>
        <p:grpSpPr>
          <a:xfrm rot="0">
            <a:off x="7979987" y="6734901"/>
            <a:ext cx="369918" cy="369918"/>
            <a:chOff x="6705600" y="1371600"/>
            <a:chExt cx="10972800" cy="10972800"/>
          </a:xfrm>
        </p:grpSpPr>
        <p:sp>
          <p:nvSpPr>
            <p:cNvPr name="Freeform 16" id="16"/>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0097EE"/>
            </a:solid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3436445">
            <a:off x="3821047" y="208766"/>
            <a:ext cx="21356206" cy="6874465"/>
          </a:xfrm>
          <a:custGeom>
            <a:avLst/>
            <a:gdLst/>
            <a:ahLst/>
            <a:cxnLst/>
            <a:rect r="r" b="b" t="t" l="l"/>
            <a:pathLst>
              <a:path h="6874465" w="21356206">
                <a:moveTo>
                  <a:pt x="0" y="0"/>
                </a:moveTo>
                <a:lnTo>
                  <a:pt x="21356205" y="0"/>
                </a:lnTo>
                <a:lnTo>
                  <a:pt x="21356205" y="6874465"/>
                </a:lnTo>
                <a:lnTo>
                  <a:pt x="0" y="68744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8541713" y="1028700"/>
            <a:ext cx="8100629" cy="7333706"/>
            <a:chOff x="0" y="0"/>
            <a:chExt cx="5580380" cy="5052060"/>
          </a:xfrm>
        </p:grpSpPr>
        <p:sp>
          <p:nvSpPr>
            <p:cNvPr name="Freeform 4" id="4"/>
            <p:cNvSpPr/>
            <p:nvPr/>
          </p:nvSpPr>
          <p:spPr>
            <a:xfrm flipH="false" flipV="false" rot="0">
              <a:off x="-635000" y="-673100"/>
              <a:ext cx="6488430" cy="6027420"/>
            </a:xfrm>
            <a:custGeom>
              <a:avLst/>
              <a:gdLst/>
              <a:ahLst/>
              <a:cxnLst/>
              <a:rect r="r" b="b" t="t" l="l"/>
              <a:pathLst>
                <a:path h="6027420" w="6488430">
                  <a:moveTo>
                    <a:pt x="5344160" y="1055370"/>
                  </a:moveTo>
                  <a:cubicBezTo>
                    <a:pt x="4573270" y="651510"/>
                    <a:pt x="3856990" y="1112520"/>
                    <a:pt x="3284220" y="1112520"/>
                  </a:cubicBezTo>
                  <a:cubicBezTo>
                    <a:pt x="2839720" y="1112520"/>
                    <a:pt x="2001520" y="0"/>
                    <a:pt x="1000760" y="1314450"/>
                  </a:cubicBezTo>
                  <a:cubicBezTo>
                    <a:pt x="0" y="2628900"/>
                    <a:pt x="1247140" y="3865880"/>
                    <a:pt x="2368550" y="4946650"/>
                  </a:cubicBezTo>
                  <a:cubicBezTo>
                    <a:pt x="3489960" y="6027420"/>
                    <a:pt x="5013960" y="6009640"/>
                    <a:pt x="5894070" y="4725670"/>
                  </a:cubicBezTo>
                  <a:cubicBezTo>
                    <a:pt x="6488430" y="3859530"/>
                    <a:pt x="6229350" y="1520190"/>
                    <a:pt x="5344160" y="1055370"/>
                  </a:cubicBezTo>
                  <a:close/>
                </a:path>
              </a:pathLst>
            </a:custGeom>
            <a:blipFill>
              <a:blip r:embed="rId4"/>
              <a:stretch>
                <a:fillRect l="-30514" t="0" r="-30514" b="0"/>
              </a:stretch>
            </a:blipFill>
          </p:spPr>
        </p:sp>
      </p:grpSp>
      <p:grpSp>
        <p:nvGrpSpPr>
          <p:cNvPr name="Group 5" id="5"/>
          <p:cNvGrpSpPr/>
          <p:nvPr/>
        </p:nvGrpSpPr>
        <p:grpSpPr>
          <a:xfrm rot="0">
            <a:off x="1028700" y="1028700"/>
            <a:ext cx="7513013" cy="8833223"/>
            <a:chOff x="0" y="0"/>
            <a:chExt cx="10017351" cy="11777631"/>
          </a:xfrm>
        </p:grpSpPr>
        <p:sp>
          <p:nvSpPr>
            <p:cNvPr name="TextBox 6" id="6"/>
            <p:cNvSpPr txBox="true"/>
            <p:nvPr/>
          </p:nvSpPr>
          <p:spPr>
            <a:xfrm rot="0">
              <a:off x="0" y="66675"/>
              <a:ext cx="10017351" cy="1459070"/>
            </a:xfrm>
            <a:prstGeom prst="rect">
              <a:avLst/>
            </a:prstGeom>
          </p:spPr>
          <p:txBody>
            <a:bodyPr anchor="t" rtlCol="false" tIns="0" lIns="0" bIns="0" rIns="0">
              <a:spAutoFit/>
            </a:bodyPr>
            <a:lstStyle/>
            <a:p>
              <a:pPr algn="l">
                <a:lnSpc>
                  <a:spcPts val="8393"/>
                </a:lnSpc>
              </a:pPr>
              <a:r>
                <a:rPr lang="en-US" sz="7561" spc="-226">
                  <a:solidFill>
                    <a:srgbClr val="FFFFFF"/>
                  </a:solidFill>
                  <a:latin typeface="HK Grotesk Bold"/>
                </a:rPr>
                <a:t>O’que é Phishing  </a:t>
              </a:r>
            </a:p>
          </p:txBody>
        </p:sp>
        <p:sp>
          <p:nvSpPr>
            <p:cNvPr name="TextBox 7" id="7"/>
            <p:cNvSpPr txBox="true"/>
            <p:nvPr/>
          </p:nvSpPr>
          <p:spPr>
            <a:xfrm rot="0">
              <a:off x="0" y="2169395"/>
              <a:ext cx="10017351" cy="9506006"/>
            </a:xfrm>
            <a:prstGeom prst="rect">
              <a:avLst/>
            </a:prstGeom>
          </p:spPr>
          <p:txBody>
            <a:bodyPr anchor="t" rtlCol="false" tIns="0" lIns="0" bIns="0" rIns="0">
              <a:spAutoFit/>
            </a:bodyPr>
            <a:lstStyle/>
            <a:p>
              <a:pPr algn="l">
                <a:lnSpc>
                  <a:spcPts val="3586"/>
                </a:lnSpc>
              </a:pPr>
              <a:r>
                <a:rPr lang="en-US" sz="2759" spc="-55">
                  <a:solidFill>
                    <a:srgbClr val="FFFFFF"/>
                  </a:solidFill>
                  <a:latin typeface="HK Grotesk Light"/>
                </a:rPr>
                <a:t>Phishing é o crime que enganar as pessoas, por meio de comunicações falsas, para que compartilhem qual quer dado dela, como senhas bancárias, número do cartão de crédito ou informações de login etc.</a:t>
              </a:r>
            </a:p>
            <a:p>
              <a:pPr algn="l">
                <a:lnSpc>
                  <a:spcPts val="3586"/>
                </a:lnSpc>
              </a:pPr>
            </a:p>
            <a:p>
              <a:pPr algn="l">
                <a:lnSpc>
                  <a:spcPts val="3586"/>
                </a:lnSpc>
              </a:pPr>
              <a:r>
                <a:rPr lang="en-US" sz="2759" spc="-55">
                  <a:solidFill>
                    <a:srgbClr val="FFFFFF"/>
                  </a:solidFill>
                  <a:latin typeface="HK Grotesk Light"/>
                </a:rPr>
                <a:t>O nome se origina de um termo em inglês que é “fishing”, que significa “pescar”, fazendo alusão ao objetivo de obter uma forma ilegal de uma maneira manipuladora psicologicamente o usuário para a obtenção informações.</a:t>
              </a:r>
            </a:p>
            <a:p>
              <a:pPr algn="l">
                <a:lnSpc>
                  <a:spcPts val="3586"/>
                </a:lnSpc>
              </a:pPr>
              <a:r>
                <a:rPr lang="en-US" sz="2759" spc="-55">
                  <a:solidFill>
                    <a:srgbClr val="FFFFFF"/>
                  </a:solidFill>
                  <a:latin typeface="HK Grotesk Light"/>
                </a:rPr>
                <a:t>Na prática, os cibercriminosos enviam mensagens falsas, por meio de canais como e-mail, SMS e WhatsApp, se passando por fontes confiáveis — empresas renomadas, instituições financeiras e órgãos governamentais, entre outros.</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497441" y="1028700"/>
            <a:ext cx="8893593" cy="8051596"/>
            <a:chOff x="0" y="0"/>
            <a:chExt cx="5580380" cy="5052060"/>
          </a:xfrm>
        </p:grpSpPr>
        <p:sp>
          <p:nvSpPr>
            <p:cNvPr name="Freeform 3" id="3"/>
            <p:cNvSpPr/>
            <p:nvPr/>
          </p:nvSpPr>
          <p:spPr>
            <a:xfrm flipH="false" flipV="false" rot="0">
              <a:off x="-635000" y="-673100"/>
              <a:ext cx="6488430" cy="6027420"/>
            </a:xfrm>
            <a:custGeom>
              <a:avLst/>
              <a:gdLst/>
              <a:ahLst/>
              <a:cxnLst/>
              <a:rect r="r" b="b" t="t" l="l"/>
              <a:pathLst>
                <a:path h="6027420" w="6488430">
                  <a:moveTo>
                    <a:pt x="5344160" y="1055370"/>
                  </a:moveTo>
                  <a:cubicBezTo>
                    <a:pt x="4573270" y="651510"/>
                    <a:pt x="3856990" y="1112520"/>
                    <a:pt x="3284220" y="1112520"/>
                  </a:cubicBezTo>
                  <a:cubicBezTo>
                    <a:pt x="2839720" y="1112520"/>
                    <a:pt x="2001520" y="0"/>
                    <a:pt x="1000760" y="1314450"/>
                  </a:cubicBezTo>
                  <a:cubicBezTo>
                    <a:pt x="0" y="2628900"/>
                    <a:pt x="1247140" y="3865880"/>
                    <a:pt x="2368550" y="4946650"/>
                  </a:cubicBezTo>
                  <a:cubicBezTo>
                    <a:pt x="3489960" y="6027420"/>
                    <a:pt x="5013960" y="6009640"/>
                    <a:pt x="5894070" y="4725670"/>
                  </a:cubicBezTo>
                  <a:cubicBezTo>
                    <a:pt x="6488430" y="3859530"/>
                    <a:pt x="6229350" y="1520190"/>
                    <a:pt x="5344160" y="1055370"/>
                  </a:cubicBezTo>
                  <a:close/>
                </a:path>
              </a:pathLst>
            </a:custGeom>
            <a:blipFill>
              <a:blip r:embed="rId2"/>
              <a:stretch>
                <a:fillRect l="-22427" t="0" r="-22427" b="0"/>
              </a:stretch>
            </a:blipFill>
          </p:spPr>
        </p:sp>
      </p:grpSp>
      <p:sp>
        <p:nvSpPr>
          <p:cNvPr name="Freeform 4" id="4"/>
          <p:cNvSpPr/>
          <p:nvPr/>
        </p:nvSpPr>
        <p:spPr>
          <a:xfrm flipH="false" flipV="false" rot="-2355953">
            <a:off x="6010639" y="4818165"/>
            <a:ext cx="14698520" cy="4731386"/>
          </a:xfrm>
          <a:custGeom>
            <a:avLst/>
            <a:gdLst/>
            <a:ahLst/>
            <a:cxnLst/>
            <a:rect r="r" b="b" t="t" l="l"/>
            <a:pathLst>
              <a:path h="4731386" w="14698520">
                <a:moveTo>
                  <a:pt x="0" y="0"/>
                </a:moveTo>
                <a:lnTo>
                  <a:pt x="14698520" y="0"/>
                </a:lnTo>
                <a:lnTo>
                  <a:pt x="14698520" y="4731386"/>
                </a:lnTo>
                <a:lnTo>
                  <a:pt x="0" y="47313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9793232" y="0"/>
            <a:ext cx="8494768" cy="26349199"/>
            <a:chOff x="0" y="0"/>
            <a:chExt cx="11326358" cy="35132265"/>
          </a:xfrm>
        </p:grpSpPr>
        <p:sp>
          <p:nvSpPr>
            <p:cNvPr name="TextBox 6" id="6"/>
            <p:cNvSpPr txBox="true"/>
            <p:nvPr/>
          </p:nvSpPr>
          <p:spPr>
            <a:xfrm rot="0">
              <a:off x="0" y="66675"/>
              <a:ext cx="11326358" cy="1547530"/>
            </a:xfrm>
            <a:prstGeom prst="rect">
              <a:avLst/>
            </a:prstGeom>
          </p:spPr>
          <p:txBody>
            <a:bodyPr anchor="t" rtlCol="false" tIns="0" lIns="0" bIns="0" rIns="0">
              <a:spAutoFit/>
            </a:bodyPr>
            <a:lstStyle/>
            <a:p>
              <a:pPr algn="l">
                <a:lnSpc>
                  <a:spcPts val="8879"/>
                </a:lnSpc>
              </a:pPr>
              <a:r>
                <a:rPr lang="en-US" sz="7999" spc="-239">
                  <a:solidFill>
                    <a:srgbClr val="FFFFFF"/>
                  </a:solidFill>
                  <a:latin typeface="HK Grotesk Bold"/>
                </a:rPr>
                <a:t>Tipos de Phishing</a:t>
              </a:r>
            </a:p>
          </p:txBody>
        </p:sp>
        <p:sp>
          <p:nvSpPr>
            <p:cNvPr name="TextBox 7" id="7"/>
            <p:cNvSpPr txBox="true"/>
            <p:nvPr/>
          </p:nvSpPr>
          <p:spPr>
            <a:xfrm rot="0">
              <a:off x="0" y="2296830"/>
              <a:ext cx="11326358" cy="32727278"/>
            </a:xfrm>
            <a:prstGeom prst="rect">
              <a:avLst/>
            </a:prstGeom>
          </p:spPr>
          <p:txBody>
            <a:bodyPr anchor="t" rtlCol="false" tIns="0" lIns="0" bIns="0" rIns="0">
              <a:spAutoFit/>
            </a:bodyPr>
            <a:lstStyle/>
            <a:p>
              <a:pPr algn="l">
                <a:lnSpc>
                  <a:spcPts val="3794"/>
                </a:lnSpc>
              </a:pPr>
              <a:r>
                <a:rPr lang="en-US" sz="2919" spc="-58">
                  <a:solidFill>
                    <a:srgbClr val="FFFFFF"/>
                  </a:solidFill>
                  <a:latin typeface="HK Grotesk Light"/>
                </a:rPr>
                <a:t>Scam:</a:t>
              </a:r>
            </a:p>
            <a:p>
              <a:pPr algn="l">
                <a:lnSpc>
                  <a:spcPts val="3794"/>
                </a:lnSpc>
              </a:pPr>
              <a:r>
                <a:rPr lang="en-US" sz="2919" spc="-58">
                  <a:solidFill>
                    <a:srgbClr val="FFFFFF"/>
                  </a:solidFill>
                  <a:latin typeface="HK Grotesk Light"/>
                </a:rPr>
                <a:t>- Objetivo: roubar dados pessoais de um grande número de usuários de forma indiscriminada.</a:t>
              </a:r>
            </a:p>
            <a:p>
              <a:pPr algn="l">
                <a:lnSpc>
                  <a:spcPts val="3794"/>
                </a:lnSpc>
              </a:pPr>
              <a:r>
                <a:rPr lang="en-US" sz="2919" spc="-58">
                  <a:solidFill>
                    <a:srgbClr val="FFFFFF"/>
                  </a:solidFill>
                  <a:latin typeface="HK Grotesk Light"/>
                </a:rPr>
                <a:t>- Método: comunicações genéricas enviadas para bases de contatos volumosas por e-mail, telefone, SMS e redes sociais.</a:t>
              </a:r>
            </a:p>
            <a:p>
              <a:pPr algn="l">
                <a:lnSpc>
                  <a:spcPts val="3794"/>
                </a:lnSpc>
              </a:pPr>
              <a:r>
                <a:rPr lang="en-US" sz="2919" spc="-58">
                  <a:solidFill>
                    <a:srgbClr val="FFFFFF"/>
                  </a:solidFill>
                  <a:latin typeface="HK Grotesk Light"/>
                </a:rPr>
                <a:t>- Estratégia: mensagens que ativam as emoções do usuário, usando ameaças, avisos urgentes e promessas de ofertas imperdíveis, com elementos textuais e visuais para parecerem legítimas.</a:t>
              </a:r>
            </a:p>
            <a:p>
              <a:pPr algn="l">
                <a:lnSpc>
                  <a:spcPts val="3794"/>
                </a:lnSpc>
              </a:pPr>
            </a:p>
            <a:p>
              <a:pPr algn="l">
                <a:lnSpc>
                  <a:spcPts val="3794"/>
                </a:lnSpc>
              </a:pPr>
              <a:r>
                <a:rPr lang="en-US" sz="2919" spc="-58">
                  <a:solidFill>
                    <a:srgbClr val="FFFFFF"/>
                  </a:solidFill>
                  <a:latin typeface="HK Grotesk Light"/>
                </a:rPr>
                <a:t>Spear phishing:</a:t>
              </a:r>
            </a:p>
            <a:p>
              <a:pPr algn="l">
                <a:lnSpc>
                  <a:spcPts val="3794"/>
                </a:lnSpc>
              </a:pPr>
              <a:r>
                <a:rPr lang="en-US" sz="2919" spc="-58">
                  <a:solidFill>
                    <a:srgbClr val="FFFFFF"/>
                  </a:solidFill>
                  <a:latin typeface="HK Grotesk Light"/>
                </a:rPr>
                <a:t>- Objetivo: atacar grupos específicos, como funcionários de empresas ou órgãos governamentais.</a:t>
              </a:r>
            </a:p>
            <a:p>
              <a:pPr algn="l">
                <a:lnSpc>
                  <a:spcPts val="3794"/>
                </a:lnSpc>
              </a:pPr>
              <a:r>
                <a:rPr lang="en-US" sz="2919" spc="-58">
                  <a:solidFill>
                    <a:srgbClr val="FFFFFF"/>
                  </a:solidFill>
                  <a:latin typeface="HK Grotesk Light"/>
                </a:rPr>
                <a:t>- Método: comunicações personalizadas com detalhes específicos sobre as vítimas, como nomes, cargos e endereços de e-mail, para parecerem confiáveis.</a:t>
              </a:r>
            </a:p>
            <a:p>
              <a:pPr algn="l">
                <a:lnSpc>
                  <a:spcPts val="3794"/>
                </a:lnSpc>
              </a:pPr>
            </a:p>
            <a:p>
              <a:pPr algn="l">
                <a:lnSpc>
                  <a:spcPts val="3794"/>
                </a:lnSpc>
              </a:pPr>
              <a:r>
                <a:rPr lang="en-US" sz="2919" spc="-58">
                  <a:solidFill>
                    <a:srgbClr val="FFFFFF"/>
                  </a:solidFill>
                  <a:latin typeface="HK Grotesk Light"/>
                </a:rPr>
                <a:t>Clone phishing:</a:t>
              </a:r>
            </a:p>
            <a:p>
              <a:pPr algn="l">
                <a:lnSpc>
                  <a:spcPts val="3794"/>
                </a:lnSpc>
              </a:pPr>
              <a:r>
                <a:rPr lang="en-US" sz="2919" spc="-58">
                  <a:solidFill>
                    <a:srgbClr val="FFFFFF"/>
                  </a:solidFill>
                  <a:latin typeface="HK Grotesk Light"/>
                </a:rPr>
                <a:t>- Objetivo: replicar e-mails legítimos trocando apenas o link ou anexo da comunicação.</a:t>
              </a:r>
            </a:p>
            <a:p>
              <a:pPr algn="l">
                <a:lnSpc>
                  <a:spcPts val="3794"/>
                </a:lnSpc>
              </a:pPr>
              <a:r>
                <a:rPr lang="en-US" sz="2919" spc="-58">
                  <a:solidFill>
                    <a:srgbClr val="FFFFFF"/>
                  </a:solidFill>
                  <a:latin typeface="HK Grotesk Light"/>
                </a:rPr>
                <a:t>- Método: a vítima recebe um e-mail clonado, sendo direcionada para baixar um arquivo malicioso ou acessar um site falso, comprometendo suas informações pessoais.</a:t>
              </a:r>
            </a:p>
            <a:p>
              <a:pPr algn="l">
                <a:lnSpc>
                  <a:spcPts val="3794"/>
                </a:lnSpc>
              </a:pPr>
            </a:p>
            <a:p>
              <a:pPr algn="l">
                <a:lnSpc>
                  <a:spcPts val="3794"/>
                </a:lnSpc>
              </a:pPr>
              <a:r>
                <a:rPr lang="en-US" sz="2919" spc="-58">
                  <a:solidFill>
                    <a:srgbClr val="FFFFFF"/>
                  </a:solidFill>
                  <a:latin typeface="HK Grotesk Light"/>
                </a:rPr>
                <a:t>Whaling:</a:t>
              </a:r>
            </a:p>
            <a:p>
              <a:pPr algn="l">
                <a:lnSpc>
                  <a:spcPts val="3794"/>
                </a:lnSpc>
              </a:pPr>
              <a:r>
                <a:rPr lang="en-US" sz="2919" spc="-58">
                  <a:solidFill>
                    <a:srgbClr val="FFFFFF"/>
                  </a:solidFill>
                  <a:latin typeface="HK Grotesk Light"/>
                </a:rPr>
                <a:t>- Objetivo: atacar executivos de alto nível, como CEO ou CFO de empresas.</a:t>
              </a:r>
            </a:p>
            <a:p>
              <a:pPr algn="l">
                <a:lnSpc>
                  <a:spcPts val="3794"/>
                </a:lnSpc>
              </a:pPr>
              <a:r>
                <a:rPr lang="en-US" sz="2919" spc="-58">
                  <a:solidFill>
                    <a:srgbClr val="FFFFFF"/>
                  </a:solidFill>
                  <a:latin typeface="HK Grotesk Light"/>
                </a:rPr>
                <a:t>- Método: comunicações referentes a notificações judiciais, queixas de clientes ou comunicados internos da empresa.</a:t>
              </a:r>
            </a:p>
            <a:p>
              <a:pPr algn="l">
                <a:lnSpc>
                  <a:spcPts val="3794"/>
                </a:lnSpc>
              </a:pPr>
            </a:p>
            <a:p>
              <a:pPr algn="l">
                <a:lnSpc>
                  <a:spcPts val="3794"/>
                </a:lnSpc>
              </a:pPr>
              <a:r>
                <a:rPr lang="en-US" sz="2919" spc="-58">
                  <a:solidFill>
                    <a:srgbClr val="FFFFFF"/>
                  </a:solidFill>
                  <a:latin typeface="HK Grotesk Light"/>
                </a:rPr>
                <a:t>Vishing:</a:t>
              </a:r>
            </a:p>
            <a:p>
              <a:pPr algn="l">
                <a:lnSpc>
                  <a:spcPts val="3794"/>
                </a:lnSpc>
              </a:pPr>
              <a:r>
                <a:rPr lang="en-US" sz="2919" spc="-58">
                  <a:solidFill>
                    <a:srgbClr val="FFFFFF"/>
                  </a:solidFill>
                  <a:latin typeface="HK Grotesk Light"/>
                </a:rPr>
                <a:t>- Objetivo: solicitar dados pessoais por meio de ligações telefônicas.</a:t>
              </a:r>
            </a:p>
            <a:p>
              <a:pPr algn="l">
                <a:lnSpc>
                  <a:spcPts val="3794"/>
                </a:lnSpc>
              </a:pPr>
              <a:r>
                <a:rPr lang="en-US" sz="2919" spc="-58">
                  <a:solidFill>
                    <a:srgbClr val="FFFFFF"/>
                  </a:solidFill>
                  <a:latin typeface="HK Grotesk Light"/>
                </a:rPr>
                <a:t>- Método: os golpistas ligam fingindo ser atendentes de empresas reais, solicitando os dados pessoais da vítima.</a:t>
              </a:r>
            </a:p>
            <a:p>
              <a:pPr algn="l">
                <a:lnSpc>
                  <a:spcPts val="3794"/>
                </a:lnSpc>
              </a:pPr>
            </a:p>
            <a:p>
              <a:pPr algn="l">
                <a:lnSpc>
                  <a:spcPts val="3794"/>
                </a:lnSpc>
              </a:pPr>
              <a:r>
                <a:rPr lang="en-US" sz="2919" spc="-58">
                  <a:solidFill>
                    <a:srgbClr val="FFFFFF"/>
                  </a:solidFill>
                  <a:latin typeface="HK Grotesk Light"/>
                </a:rPr>
                <a:t>Smishing:</a:t>
              </a:r>
            </a:p>
            <a:p>
              <a:pPr algn="l">
                <a:lnSpc>
                  <a:spcPts val="3794"/>
                </a:lnSpc>
              </a:pPr>
              <a:r>
                <a:rPr lang="en-US" sz="2919" spc="-58">
                  <a:solidFill>
                    <a:srgbClr val="FFFFFF"/>
                  </a:solidFill>
                  <a:latin typeface="HK Grotesk Light"/>
                </a:rPr>
                <a:t>- Objetivo: solicitar dados pessoais por meio de mensagens de texto (SMS) ou aplicativos de mensagens instantâneas.</a:t>
              </a:r>
            </a:p>
            <a:p>
              <a:pPr algn="l">
                <a:lnSpc>
                  <a:spcPts val="3794"/>
                </a:lnSpc>
              </a:pPr>
              <a:r>
                <a:rPr lang="en-US" sz="2919" spc="-58">
                  <a:solidFill>
                    <a:srgbClr val="FFFFFF"/>
                  </a:solidFill>
                  <a:latin typeface="HK Grotesk Light"/>
                </a:rPr>
                <a:t>- Método: semelhante ao vishing, mas realizado via SMS ou aplicativos de mensagens.</a:t>
              </a:r>
            </a:p>
            <a:p>
              <a:pPr algn="l">
                <a:lnSpc>
                  <a:spcPts val="3794"/>
                </a:lnSpc>
              </a:pPr>
            </a:p>
            <a:p>
              <a:pPr algn="l">
                <a:lnSpc>
                  <a:spcPts val="3794"/>
                </a:lnSpc>
              </a:pPr>
              <a:r>
                <a:rPr lang="en-US" sz="2919" spc="-58">
                  <a:solidFill>
                    <a:srgbClr val="FFFFFF"/>
                  </a:solidFill>
                  <a:latin typeface="HK Grotesk Light"/>
                </a:rPr>
                <a:t>Phishing nas redes sociais:</a:t>
              </a:r>
            </a:p>
            <a:p>
              <a:pPr algn="l">
                <a:lnSpc>
                  <a:spcPts val="3794"/>
                </a:lnSpc>
              </a:pPr>
              <a:r>
                <a:rPr lang="en-US" sz="2919" spc="-58">
                  <a:solidFill>
                    <a:srgbClr val="FFFFFF"/>
                  </a:solidFill>
                  <a:latin typeface="HK Grotesk Light"/>
                </a:rPr>
                <a:t>- Objetivo: criar perfis falsos de empresas para enganar usuários.</a:t>
              </a:r>
            </a:p>
            <a:p>
              <a:pPr algn="l">
                <a:lnSpc>
                  <a:spcPts val="3794"/>
                </a:lnSpc>
              </a:pPr>
              <a:r>
                <a:rPr lang="en-US" sz="2919" spc="-58">
                  <a:solidFill>
                    <a:srgbClr val="FFFFFF"/>
                  </a:solidFill>
                  <a:latin typeface="HK Grotesk Light"/>
                </a:rPr>
                <a:t>- Método: compartilhar sorteios, descontos e ofertas falsas para interagir com as vítimas ou roubar suas informações por meio de links falsos</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497441" y="1028700"/>
            <a:ext cx="8893593" cy="8051596"/>
            <a:chOff x="0" y="0"/>
            <a:chExt cx="5580380" cy="5052060"/>
          </a:xfrm>
        </p:grpSpPr>
        <p:sp>
          <p:nvSpPr>
            <p:cNvPr name="Freeform 3" id="3"/>
            <p:cNvSpPr/>
            <p:nvPr/>
          </p:nvSpPr>
          <p:spPr>
            <a:xfrm flipH="false" flipV="false" rot="0">
              <a:off x="-635000" y="-673100"/>
              <a:ext cx="6488430" cy="6027420"/>
            </a:xfrm>
            <a:custGeom>
              <a:avLst/>
              <a:gdLst/>
              <a:ahLst/>
              <a:cxnLst/>
              <a:rect r="r" b="b" t="t" l="l"/>
              <a:pathLst>
                <a:path h="6027420" w="6488430">
                  <a:moveTo>
                    <a:pt x="5344160" y="1055370"/>
                  </a:moveTo>
                  <a:cubicBezTo>
                    <a:pt x="4573270" y="651510"/>
                    <a:pt x="3856990" y="1112520"/>
                    <a:pt x="3284220" y="1112520"/>
                  </a:cubicBezTo>
                  <a:cubicBezTo>
                    <a:pt x="2839720" y="1112520"/>
                    <a:pt x="2001520" y="0"/>
                    <a:pt x="1000760" y="1314450"/>
                  </a:cubicBezTo>
                  <a:cubicBezTo>
                    <a:pt x="0" y="2628900"/>
                    <a:pt x="1247140" y="3865880"/>
                    <a:pt x="2368550" y="4946650"/>
                  </a:cubicBezTo>
                  <a:cubicBezTo>
                    <a:pt x="3489960" y="6027420"/>
                    <a:pt x="5013960" y="6009640"/>
                    <a:pt x="5894070" y="4725670"/>
                  </a:cubicBezTo>
                  <a:cubicBezTo>
                    <a:pt x="6488430" y="3859530"/>
                    <a:pt x="6229350" y="1520190"/>
                    <a:pt x="5344160" y="1055370"/>
                  </a:cubicBezTo>
                  <a:close/>
                </a:path>
              </a:pathLst>
            </a:custGeom>
            <a:blipFill>
              <a:blip r:embed="rId2"/>
              <a:stretch>
                <a:fillRect l="-22427" t="0" r="-22427" b="0"/>
              </a:stretch>
            </a:blipFill>
          </p:spPr>
        </p:sp>
      </p:grpSp>
      <p:sp>
        <p:nvSpPr>
          <p:cNvPr name="Freeform 4" id="4"/>
          <p:cNvSpPr/>
          <p:nvPr/>
        </p:nvSpPr>
        <p:spPr>
          <a:xfrm flipH="false" flipV="false" rot="-2355953">
            <a:off x="6010639" y="4818165"/>
            <a:ext cx="14698520" cy="4731386"/>
          </a:xfrm>
          <a:custGeom>
            <a:avLst/>
            <a:gdLst/>
            <a:ahLst/>
            <a:cxnLst/>
            <a:rect r="r" b="b" t="t" l="l"/>
            <a:pathLst>
              <a:path h="4731386" w="14698520">
                <a:moveTo>
                  <a:pt x="0" y="0"/>
                </a:moveTo>
                <a:lnTo>
                  <a:pt x="14698520" y="0"/>
                </a:lnTo>
                <a:lnTo>
                  <a:pt x="14698520" y="4731386"/>
                </a:lnTo>
                <a:lnTo>
                  <a:pt x="0" y="47313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9793232" y="0"/>
            <a:ext cx="8494768" cy="10762346"/>
            <a:chOff x="0" y="0"/>
            <a:chExt cx="11326358" cy="14349795"/>
          </a:xfrm>
        </p:grpSpPr>
        <p:sp>
          <p:nvSpPr>
            <p:cNvPr name="TextBox 6" id="6"/>
            <p:cNvSpPr txBox="true"/>
            <p:nvPr/>
          </p:nvSpPr>
          <p:spPr>
            <a:xfrm rot="0">
              <a:off x="0" y="66675"/>
              <a:ext cx="11326358" cy="1547530"/>
            </a:xfrm>
            <a:prstGeom prst="rect">
              <a:avLst/>
            </a:prstGeom>
          </p:spPr>
          <p:txBody>
            <a:bodyPr anchor="t" rtlCol="false" tIns="0" lIns="0" bIns="0" rIns="0">
              <a:spAutoFit/>
            </a:bodyPr>
            <a:lstStyle/>
            <a:p>
              <a:pPr algn="l">
                <a:lnSpc>
                  <a:spcPts val="8879"/>
                </a:lnSpc>
              </a:pPr>
              <a:r>
                <a:rPr lang="en-US" sz="7999" spc="-239">
                  <a:solidFill>
                    <a:srgbClr val="FFFFFF"/>
                  </a:solidFill>
                  <a:latin typeface="HK Grotesk Bold"/>
                </a:rPr>
                <a:t>Tipos de Phishing</a:t>
              </a:r>
            </a:p>
          </p:txBody>
        </p:sp>
        <p:sp>
          <p:nvSpPr>
            <p:cNvPr name="TextBox 7" id="7"/>
            <p:cNvSpPr txBox="true"/>
            <p:nvPr/>
          </p:nvSpPr>
          <p:spPr>
            <a:xfrm rot="0">
              <a:off x="0" y="2296830"/>
              <a:ext cx="11326358" cy="11944808"/>
            </a:xfrm>
            <a:prstGeom prst="rect">
              <a:avLst/>
            </a:prstGeom>
          </p:spPr>
          <p:txBody>
            <a:bodyPr anchor="t" rtlCol="false" tIns="0" lIns="0" bIns="0" rIns="0">
              <a:spAutoFit/>
            </a:bodyPr>
            <a:lstStyle/>
            <a:p>
              <a:pPr algn="l">
                <a:lnSpc>
                  <a:spcPts val="3794"/>
                </a:lnSpc>
              </a:pPr>
              <a:r>
                <a:rPr lang="en-US" sz="2919" spc="-58">
                  <a:solidFill>
                    <a:srgbClr val="FFFFFF"/>
                  </a:solidFill>
                  <a:latin typeface="HK Grotesk Light"/>
                </a:rPr>
                <a:t>Clone phishing:</a:t>
              </a:r>
            </a:p>
            <a:p>
              <a:pPr algn="l">
                <a:lnSpc>
                  <a:spcPts val="3794"/>
                </a:lnSpc>
              </a:pPr>
              <a:r>
                <a:rPr lang="en-US" sz="2919" spc="-58">
                  <a:solidFill>
                    <a:srgbClr val="FFFFFF"/>
                  </a:solidFill>
                  <a:latin typeface="HK Grotesk Light"/>
                </a:rPr>
                <a:t>- Objetivo: replicar e-mails legítimos trocando apenas o link ou anexo da comunicação.</a:t>
              </a:r>
            </a:p>
            <a:p>
              <a:pPr algn="l">
                <a:lnSpc>
                  <a:spcPts val="3794"/>
                </a:lnSpc>
              </a:pPr>
              <a:r>
                <a:rPr lang="en-US" sz="2919" spc="-58">
                  <a:solidFill>
                    <a:srgbClr val="FFFFFF"/>
                  </a:solidFill>
                  <a:latin typeface="HK Grotesk Light"/>
                </a:rPr>
                <a:t>- Método: a vítima recebe um e-mail clonado, sendo direcionada para baixar um arquivo malicioso ou acessar um site falso, comprometendo suas informações pessoais.</a:t>
              </a:r>
            </a:p>
            <a:p>
              <a:pPr algn="l">
                <a:lnSpc>
                  <a:spcPts val="3794"/>
                </a:lnSpc>
              </a:pPr>
            </a:p>
            <a:p>
              <a:pPr algn="l">
                <a:lnSpc>
                  <a:spcPts val="3794"/>
                </a:lnSpc>
              </a:pPr>
              <a:r>
                <a:rPr lang="en-US" sz="2919" spc="-58">
                  <a:solidFill>
                    <a:srgbClr val="FFFFFF"/>
                  </a:solidFill>
                  <a:latin typeface="HK Grotesk Light"/>
                </a:rPr>
                <a:t>Whaling:</a:t>
              </a:r>
            </a:p>
            <a:p>
              <a:pPr algn="l">
                <a:lnSpc>
                  <a:spcPts val="3794"/>
                </a:lnSpc>
              </a:pPr>
              <a:r>
                <a:rPr lang="en-US" sz="2919" spc="-58">
                  <a:solidFill>
                    <a:srgbClr val="FFFFFF"/>
                  </a:solidFill>
                  <a:latin typeface="HK Grotesk Light"/>
                </a:rPr>
                <a:t>- Objetivo: atacar executivos de alto nível, como CEO ou CFO de empresas.</a:t>
              </a:r>
            </a:p>
            <a:p>
              <a:pPr algn="l">
                <a:lnSpc>
                  <a:spcPts val="3794"/>
                </a:lnSpc>
              </a:pPr>
              <a:r>
                <a:rPr lang="en-US" sz="2919" spc="-58">
                  <a:solidFill>
                    <a:srgbClr val="FFFFFF"/>
                  </a:solidFill>
                  <a:latin typeface="HK Grotesk Light"/>
                </a:rPr>
                <a:t>- Método: comunicações referentes a notificações judiciais, queixas de clientes ou comunicados internos da empresa.</a:t>
              </a:r>
            </a:p>
            <a:p>
              <a:pPr algn="l">
                <a:lnSpc>
                  <a:spcPts val="3794"/>
                </a:lnSpc>
              </a:pPr>
            </a:p>
            <a:p>
              <a:pPr algn="l">
                <a:lnSpc>
                  <a:spcPts val="3794"/>
                </a:lnSpc>
              </a:pPr>
              <a:r>
                <a:rPr lang="en-US" sz="2919" spc="-58">
                  <a:solidFill>
                    <a:srgbClr val="FFFFFF"/>
                  </a:solidFill>
                  <a:latin typeface="HK Grotesk Light"/>
                </a:rPr>
                <a:t>Vishing:</a:t>
              </a:r>
            </a:p>
            <a:p>
              <a:pPr algn="l">
                <a:lnSpc>
                  <a:spcPts val="3794"/>
                </a:lnSpc>
              </a:pPr>
              <a:r>
                <a:rPr lang="en-US" sz="2919" spc="-58">
                  <a:solidFill>
                    <a:srgbClr val="FFFFFF"/>
                  </a:solidFill>
                  <a:latin typeface="HK Grotesk Light"/>
                </a:rPr>
                <a:t>- Objetivo: solicitar dados pessoais por meio de ligações telefônicas.</a:t>
              </a:r>
            </a:p>
            <a:p>
              <a:pPr algn="l">
                <a:lnSpc>
                  <a:spcPts val="3794"/>
                </a:lnSpc>
              </a:pPr>
              <a:r>
                <a:rPr lang="en-US" sz="2919" spc="-58">
                  <a:solidFill>
                    <a:srgbClr val="FFFFFF"/>
                  </a:solidFill>
                  <a:latin typeface="HK Grotesk Light"/>
                </a:rPr>
                <a:t>- </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497441" y="1028700"/>
            <a:ext cx="8893593" cy="8051596"/>
            <a:chOff x="0" y="0"/>
            <a:chExt cx="5580380" cy="5052060"/>
          </a:xfrm>
        </p:grpSpPr>
        <p:sp>
          <p:nvSpPr>
            <p:cNvPr name="Freeform 3" id="3"/>
            <p:cNvSpPr/>
            <p:nvPr/>
          </p:nvSpPr>
          <p:spPr>
            <a:xfrm flipH="false" flipV="false" rot="0">
              <a:off x="-635000" y="-673100"/>
              <a:ext cx="6488430" cy="6027420"/>
            </a:xfrm>
            <a:custGeom>
              <a:avLst/>
              <a:gdLst/>
              <a:ahLst/>
              <a:cxnLst/>
              <a:rect r="r" b="b" t="t" l="l"/>
              <a:pathLst>
                <a:path h="6027420" w="6488430">
                  <a:moveTo>
                    <a:pt x="5344160" y="1055370"/>
                  </a:moveTo>
                  <a:cubicBezTo>
                    <a:pt x="4573270" y="651510"/>
                    <a:pt x="3856990" y="1112520"/>
                    <a:pt x="3284220" y="1112520"/>
                  </a:cubicBezTo>
                  <a:cubicBezTo>
                    <a:pt x="2839720" y="1112520"/>
                    <a:pt x="2001520" y="0"/>
                    <a:pt x="1000760" y="1314450"/>
                  </a:cubicBezTo>
                  <a:cubicBezTo>
                    <a:pt x="0" y="2628900"/>
                    <a:pt x="1247140" y="3865880"/>
                    <a:pt x="2368550" y="4946650"/>
                  </a:cubicBezTo>
                  <a:cubicBezTo>
                    <a:pt x="3489960" y="6027420"/>
                    <a:pt x="5013960" y="6009640"/>
                    <a:pt x="5894070" y="4725670"/>
                  </a:cubicBezTo>
                  <a:cubicBezTo>
                    <a:pt x="6488430" y="3859530"/>
                    <a:pt x="6229350" y="1520190"/>
                    <a:pt x="5344160" y="1055370"/>
                  </a:cubicBezTo>
                  <a:close/>
                </a:path>
              </a:pathLst>
            </a:custGeom>
            <a:blipFill>
              <a:blip r:embed="rId2"/>
              <a:stretch>
                <a:fillRect l="-22427" t="0" r="-22427" b="0"/>
              </a:stretch>
            </a:blipFill>
          </p:spPr>
        </p:sp>
      </p:grpSp>
      <p:sp>
        <p:nvSpPr>
          <p:cNvPr name="Freeform 4" id="4"/>
          <p:cNvSpPr/>
          <p:nvPr/>
        </p:nvSpPr>
        <p:spPr>
          <a:xfrm flipH="false" flipV="false" rot="-2355953">
            <a:off x="6010639" y="4818165"/>
            <a:ext cx="14698520" cy="4731386"/>
          </a:xfrm>
          <a:custGeom>
            <a:avLst/>
            <a:gdLst/>
            <a:ahLst/>
            <a:cxnLst/>
            <a:rect r="r" b="b" t="t" l="l"/>
            <a:pathLst>
              <a:path h="4731386" w="14698520">
                <a:moveTo>
                  <a:pt x="0" y="0"/>
                </a:moveTo>
                <a:lnTo>
                  <a:pt x="14698520" y="0"/>
                </a:lnTo>
                <a:lnTo>
                  <a:pt x="14698520" y="4731386"/>
                </a:lnTo>
                <a:lnTo>
                  <a:pt x="0" y="47313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9793232" y="0"/>
            <a:ext cx="8494768" cy="7928373"/>
            <a:chOff x="0" y="0"/>
            <a:chExt cx="11326358" cy="10571164"/>
          </a:xfrm>
        </p:grpSpPr>
        <p:sp>
          <p:nvSpPr>
            <p:cNvPr name="TextBox 6" id="6"/>
            <p:cNvSpPr txBox="true"/>
            <p:nvPr/>
          </p:nvSpPr>
          <p:spPr>
            <a:xfrm rot="0">
              <a:off x="0" y="66675"/>
              <a:ext cx="11326358" cy="1547530"/>
            </a:xfrm>
            <a:prstGeom prst="rect">
              <a:avLst/>
            </a:prstGeom>
          </p:spPr>
          <p:txBody>
            <a:bodyPr anchor="t" rtlCol="false" tIns="0" lIns="0" bIns="0" rIns="0">
              <a:spAutoFit/>
            </a:bodyPr>
            <a:lstStyle/>
            <a:p>
              <a:pPr algn="l">
                <a:lnSpc>
                  <a:spcPts val="8879"/>
                </a:lnSpc>
              </a:pPr>
              <a:r>
                <a:rPr lang="en-US" sz="7999" spc="-239">
                  <a:solidFill>
                    <a:srgbClr val="FFFFFF"/>
                  </a:solidFill>
                  <a:latin typeface="HK Grotesk Bold"/>
                </a:rPr>
                <a:t>Tipos de Phishing</a:t>
              </a:r>
            </a:p>
          </p:txBody>
        </p:sp>
        <p:sp>
          <p:nvSpPr>
            <p:cNvPr name="TextBox 7" id="7"/>
            <p:cNvSpPr txBox="true"/>
            <p:nvPr/>
          </p:nvSpPr>
          <p:spPr>
            <a:xfrm rot="0">
              <a:off x="0" y="2296830"/>
              <a:ext cx="11326358" cy="8166178"/>
            </a:xfrm>
            <a:prstGeom prst="rect">
              <a:avLst/>
            </a:prstGeom>
          </p:spPr>
          <p:txBody>
            <a:bodyPr anchor="t" rtlCol="false" tIns="0" lIns="0" bIns="0" rIns="0">
              <a:spAutoFit/>
            </a:bodyPr>
            <a:lstStyle/>
            <a:p>
              <a:pPr algn="l">
                <a:lnSpc>
                  <a:spcPts val="3794"/>
                </a:lnSpc>
              </a:pPr>
              <a:r>
                <a:rPr lang="en-US" sz="2919" spc="-58">
                  <a:solidFill>
                    <a:srgbClr val="FFFFFF"/>
                  </a:solidFill>
                  <a:latin typeface="HK Grotesk Light"/>
                </a:rPr>
                <a:t>Smishing:</a:t>
              </a:r>
            </a:p>
            <a:p>
              <a:pPr algn="l">
                <a:lnSpc>
                  <a:spcPts val="3794"/>
                </a:lnSpc>
              </a:pPr>
              <a:r>
                <a:rPr lang="en-US" sz="2919" spc="-58">
                  <a:solidFill>
                    <a:srgbClr val="FFFFFF"/>
                  </a:solidFill>
                  <a:latin typeface="HK Grotesk Light"/>
                </a:rPr>
                <a:t>- Objetivo: solicitar dados pessoais por meio de mensagens de texto (SMS) ou aplicativos de mensagens instantâneas.</a:t>
              </a:r>
            </a:p>
            <a:p>
              <a:pPr algn="l">
                <a:lnSpc>
                  <a:spcPts val="3794"/>
                </a:lnSpc>
              </a:pPr>
              <a:r>
                <a:rPr lang="en-US" sz="2919" spc="-58">
                  <a:solidFill>
                    <a:srgbClr val="FFFFFF"/>
                  </a:solidFill>
                  <a:latin typeface="HK Grotesk Light"/>
                </a:rPr>
                <a:t>- Método: semelhante ao vishing, mas realizado via SMS ou aplicativos de mensagens.</a:t>
              </a:r>
            </a:p>
            <a:p>
              <a:pPr algn="l">
                <a:lnSpc>
                  <a:spcPts val="3794"/>
                </a:lnSpc>
              </a:pPr>
            </a:p>
            <a:p>
              <a:pPr algn="l">
                <a:lnSpc>
                  <a:spcPts val="3794"/>
                </a:lnSpc>
              </a:pPr>
              <a:r>
                <a:rPr lang="en-US" sz="2919" spc="-58">
                  <a:solidFill>
                    <a:srgbClr val="FFFFFF"/>
                  </a:solidFill>
                  <a:latin typeface="HK Grotesk Light"/>
                </a:rPr>
                <a:t>Phishing nas redes sociais:</a:t>
              </a:r>
            </a:p>
            <a:p>
              <a:pPr algn="l">
                <a:lnSpc>
                  <a:spcPts val="3794"/>
                </a:lnSpc>
              </a:pPr>
              <a:r>
                <a:rPr lang="en-US" sz="2919" spc="-58">
                  <a:solidFill>
                    <a:srgbClr val="FFFFFF"/>
                  </a:solidFill>
                  <a:latin typeface="HK Grotesk Light"/>
                </a:rPr>
                <a:t>- Objetivo: criar perfis falsos de empresas para enganar usuários.</a:t>
              </a:r>
            </a:p>
            <a:p>
              <a:pPr algn="l">
                <a:lnSpc>
                  <a:spcPts val="3794"/>
                </a:lnSpc>
              </a:pPr>
              <a:r>
                <a:rPr lang="en-US" sz="2919" spc="-58">
                  <a:solidFill>
                    <a:srgbClr val="FFFFFF"/>
                  </a:solidFill>
                  <a:latin typeface="HK Grotesk Light"/>
                </a:rPr>
                <a:t>- Método: compartilhar sorteios, descontos e ofertas falsas para interagir com as vítimas ou roubar suas informações por meio de links falsos</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642330" y="66675"/>
            <a:ext cx="10770067" cy="2263193"/>
          </a:xfrm>
          <a:prstGeom prst="rect">
            <a:avLst/>
          </a:prstGeom>
        </p:spPr>
        <p:txBody>
          <a:bodyPr anchor="t" rtlCol="false" tIns="0" lIns="0" bIns="0" rIns="0">
            <a:spAutoFit/>
          </a:bodyPr>
          <a:lstStyle/>
          <a:p>
            <a:pPr algn="l">
              <a:lnSpc>
                <a:spcPts val="8879"/>
              </a:lnSpc>
            </a:pPr>
            <a:r>
              <a:rPr lang="en-US" sz="7999" spc="-239">
                <a:solidFill>
                  <a:srgbClr val="FFFFFF"/>
                </a:solidFill>
                <a:latin typeface="HK Grotesk Bold"/>
              </a:rPr>
              <a:t>Como os ataques de phishing funcionam?</a:t>
            </a:r>
          </a:p>
        </p:txBody>
      </p:sp>
      <p:sp>
        <p:nvSpPr>
          <p:cNvPr name="Freeform 3" id="3"/>
          <p:cNvSpPr/>
          <p:nvPr/>
        </p:nvSpPr>
        <p:spPr>
          <a:xfrm flipH="false" flipV="true" rot="1461512">
            <a:off x="8601563" y="92778"/>
            <a:ext cx="14662108" cy="4465495"/>
          </a:xfrm>
          <a:custGeom>
            <a:avLst/>
            <a:gdLst/>
            <a:ahLst/>
            <a:cxnLst/>
            <a:rect r="r" b="b" t="t" l="l"/>
            <a:pathLst>
              <a:path h="4465495" w="14662108">
                <a:moveTo>
                  <a:pt x="0" y="4465495"/>
                </a:moveTo>
                <a:lnTo>
                  <a:pt x="14662108" y="4465495"/>
                </a:lnTo>
                <a:lnTo>
                  <a:pt x="14662108" y="0"/>
                </a:lnTo>
                <a:lnTo>
                  <a:pt x="0" y="0"/>
                </a:lnTo>
                <a:lnTo>
                  <a:pt x="0" y="4465495"/>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a:grpSpLocks noChangeAspect="true"/>
          </p:cNvGrpSpPr>
          <p:nvPr/>
        </p:nvGrpSpPr>
        <p:grpSpPr>
          <a:xfrm rot="0">
            <a:off x="8904999" y="1028700"/>
            <a:ext cx="8111740" cy="7085920"/>
            <a:chOff x="0" y="0"/>
            <a:chExt cx="5975350" cy="5219700"/>
          </a:xfrm>
        </p:grpSpPr>
        <p:sp>
          <p:nvSpPr>
            <p:cNvPr name="Freeform 5" id="5"/>
            <p:cNvSpPr/>
            <p:nvPr/>
          </p:nvSpPr>
          <p:spPr>
            <a:xfrm flipH="false" flipV="false" rot="0">
              <a:off x="-519430" y="-910590"/>
              <a:ext cx="7381240" cy="6188710"/>
            </a:xfrm>
            <a:custGeom>
              <a:avLst/>
              <a:gdLst/>
              <a:ahLst/>
              <a:cxnLst/>
              <a:rect r="r" b="b" t="t" l="l"/>
              <a:pathLst>
                <a:path h="6188710" w="7381240">
                  <a:moveTo>
                    <a:pt x="2861310" y="5034280"/>
                  </a:moveTo>
                  <a:cubicBezTo>
                    <a:pt x="4353560" y="5034280"/>
                    <a:pt x="3549650" y="6188710"/>
                    <a:pt x="5092700" y="6121400"/>
                  </a:cubicBezTo>
                  <a:cubicBezTo>
                    <a:pt x="6408420" y="6064250"/>
                    <a:pt x="7381240" y="3489960"/>
                    <a:pt x="5207000" y="2288540"/>
                  </a:cubicBezTo>
                  <a:cubicBezTo>
                    <a:pt x="3470910" y="1328420"/>
                    <a:pt x="629920" y="0"/>
                    <a:pt x="1029970" y="1830070"/>
                  </a:cubicBezTo>
                  <a:cubicBezTo>
                    <a:pt x="1430020" y="3660140"/>
                    <a:pt x="0" y="4232910"/>
                    <a:pt x="744220" y="5205730"/>
                  </a:cubicBezTo>
                  <a:cubicBezTo>
                    <a:pt x="1488440" y="6178550"/>
                    <a:pt x="1544320" y="5034280"/>
                    <a:pt x="2861310" y="5034280"/>
                  </a:cubicBezTo>
                  <a:close/>
                </a:path>
              </a:pathLst>
            </a:custGeom>
            <a:blipFill>
              <a:blip r:embed="rId4"/>
              <a:stretch>
                <a:fillRect l="-15491" t="0" r="-15491" b="0"/>
              </a:stretch>
            </a:blipFill>
          </p:spPr>
        </p:sp>
      </p:grpSp>
      <p:grpSp>
        <p:nvGrpSpPr>
          <p:cNvPr name="Group 6" id="6"/>
          <p:cNvGrpSpPr/>
          <p:nvPr/>
        </p:nvGrpSpPr>
        <p:grpSpPr>
          <a:xfrm rot="0">
            <a:off x="642330" y="1759673"/>
            <a:ext cx="6162491" cy="8210118"/>
            <a:chOff x="0" y="0"/>
            <a:chExt cx="8216655" cy="10946824"/>
          </a:xfrm>
        </p:grpSpPr>
        <p:sp>
          <p:nvSpPr>
            <p:cNvPr name="TextBox 7" id="7"/>
            <p:cNvSpPr txBox="true"/>
            <p:nvPr/>
          </p:nvSpPr>
          <p:spPr>
            <a:xfrm rot="0">
              <a:off x="0" y="-28575"/>
              <a:ext cx="8216655" cy="608916"/>
            </a:xfrm>
            <a:prstGeom prst="rect">
              <a:avLst/>
            </a:prstGeom>
          </p:spPr>
          <p:txBody>
            <a:bodyPr anchor="t" rtlCol="false" tIns="0" lIns="0" bIns="0" rIns="0">
              <a:spAutoFit/>
            </a:bodyPr>
            <a:lstStyle/>
            <a:p>
              <a:pPr algn="l">
                <a:lnSpc>
                  <a:spcPts val="3794"/>
                </a:lnSpc>
              </a:pPr>
            </a:p>
          </p:txBody>
        </p:sp>
        <p:sp>
          <p:nvSpPr>
            <p:cNvPr name="TextBox 8" id="8"/>
            <p:cNvSpPr txBox="true"/>
            <p:nvPr/>
          </p:nvSpPr>
          <p:spPr>
            <a:xfrm rot="0">
              <a:off x="0" y="891331"/>
              <a:ext cx="8216655" cy="10055493"/>
            </a:xfrm>
            <a:prstGeom prst="rect">
              <a:avLst/>
            </a:prstGeom>
          </p:spPr>
          <p:txBody>
            <a:bodyPr anchor="t" rtlCol="false" tIns="0" lIns="0" bIns="0" rIns="0">
              <a:spAutoFit/>
            </a:bodyPr>
            <a:lstStyle/>
            <a:p>
              <a:pPr algn="l">
                <a:lnSpc>
                  <a:spcPts val="3794"/>
                </a:lnSpc>
              </a:pPr>
              <a:r>
                <a:rPr lang="en-US" sz="2919" spc="-58">
                  <a:solidFill>
                    <a:srgbClr val="FFFFFF"/>
                  </a:solidFill>
                  <a:latin typeface="HK Grotesk Light"/>
                </a:rPr>
                <a:t>Na maioria dos casos, começa com uma mensagem, sendo ela por e-mail, SMS, ligação ou até por redes sociais, influenciando o usuário a acessar um link, usando a mesma aparência do site original. </a:t>
              </a:r>
            </a:p>
            <a:p>
              <a:pPr algn="l">
                <a:lnSpc>
                  <a:spcPts val="3794"/>
                </a:lnSpc>
              </a:pPr>
              <a:r>
                <a:rPr lang="en-US" sz="2919" spc="-58">
                  <a:solidFill>
                    <a:srgbClr val="FFFFFF"/>
                  </a:solidFill>
                  <a:latin typeface="HK Grotesk Light"/>
                </a:rPr>
                <a:t>Ao acessar o link a vítima coloca suas informações pessoais. Com os dados dos usuários, os golpistas criam conta, fazem compras e fazem transferência de dinheiro. Pós ataque o cracker (nome referente a quem tem grandes níveis de conhecimento a tecnologia de informação) destrói quaisquer vestígios de desvio de dados. Dificultando possíveis investigações.</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9816953">
            <a:off x="-2607084" y="-1808172"/>
            <a:ext cx="19036434" cy="6437888"/>
          </a:xfrm>
          <a:custGeom>
            <a:avLst/>
            <a:gdLst/>
            <a:ahLst/>
            <a:cxnLst/>
            <a:rect r="r" b="b" t="t" l="l"/>
            <a:pathLst>
              <a:path h="6437888" w="19036434">
                <a:moveTo>
                  <a:pt x="0" y="0"/>
                </a:moveTo>
                <a:lnTo>
                  <a:pt x="19036434" y="0"/>
                </a:lnTo>
                <a:lnTo>
                  <a:pt x="19036434" y="6437888"/>
                </a:lnTo>
                <a:lnTo>
                  <a:pt x="0" y="64378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227004" y="787133"/>
            <a:ext cx="9697529" cy="8471167"/>
            <a:chOff x="0" y="0"/>
            <a:chExt cx="5975350" cy="5219700"/>
          </a:xfrm>
        </p:grpSpPr>
        <p:sp>
          <p:nvSpPr>
            <p:cNvPr name="Freeform 4" id="4"/>
            <p:cNvSpPr/>
            <p:nvPr/>
          </p:nvSpPr>
          <p:spPr>
            <a:xfrm flipH="false" flipV="false" rot="0">
              <a:off x="-519430" y="-910590"/>
              <a:ext cx="7381240" cy="6188710"/>
            </a:xfrm>
            <a:custGeom>
              <a:avLst/>
              <a:gdLst/>
              <a:ahLst/>
              <a:cxnLst/>
              <a:rect r="r" b="b" t="t" l="l"/>
              <a:pathLst>
                <a:path h="6188710" w="7381240">
                  <a:moveTo>
                    <a:pt x="2861310" y="5034280"/>
                  </a:moveTo>
                  <a:cubicBezTo>
                    <a:pt x="4353560" y="5034280"/>
                    <a:pt x="3549650" y="6188710"/>
                    <a:pt x="5092700" y="6121400"/>
                  </a:cubicBezTo>
                  <a:cubicBezTo>
                    <a:pt x="6408420" y="6064250"/>
                    <a:pt x="7381240" y="3489960"/>
                    <a:pt x="5207000" y="2288540"/>
                  </a:cubicBezTo>
                  <a:cubicBezTo>
                    <a:pt x="3470910" y="1328420"/>
                    <a:pt x="629920" y="0"/>
                    <a:pt x="1029970" y="1830070"/>
                  </a:cubicBezTo>
                  <a:cubicBezTo>
                    <a:pt x="1430020" y="3660140"/>
                    <a:pt x="0" y="4232910"/>
                    <a:pt x="744220" y="5205730"/>
                  </a:cubicBezTo>
                  <a:cubicBezTo>
                    <a:pt x="1488440" y="6178550"/>
                    <a:pt x="1544320" y="5034280"/>
                    <a:pt x="2861310" y="5034280"/>
                  </a:cubicBezTo>
                  <a:close/>
                </a:path>
              </a:pathLst>
            </a:custGeom>
            <a:blipFill>
              <a:blip r:embed="rId4"/>
              <a:stretch>
                <a:fillRect l="-27498" t="0" r="-27498" b="0"/>
              </a:stretch>
            </a:blipFill>
          </p:spPr>
        </p:sp>
      </p:grpSp>
      <p:sp>
        <p:nvSpPr>
          <p:cNvPr name="Freeform 5" id="5"/>
          <p:cNvSpPr/>
          <p:nvPr/>
        </p:nvSpPr>
        <p:spPr>
          <a:xfrm flipH="false" flipV="false" rot="9816953">
            <a:off x="2345916" y="9738000"/>
            <a:ext cx="19036434" cy="6437888"/>
          </a:xfrm>
          <a:custGeom>
            <a:avLst/>
            <a:gdLst/>
            <a:ahLst/>
            <a:cxnLst/>
            <a:rect r="r" b="b" t="t" l="l"/>
            <a:pathLst>
              <a:path h="6437888" w="19036434">
                <a:moveTo>
                  <a:pt x="0" y="0"/>
                </a:moveTo>
                <a:lnTo>
                  <a:pt x="19036434" y="0"/>
                </a:lnTo>
                <a:lnTo>
                  <a:pt x="19036434" y="6437887"/>
                </a:lnTo>
                <a:lnTo>
                  <a:pt x="0" y="64378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9612324" y="1800478"/>
            <a:ext cx="7338498" cy="7053517"/>
          </a:xfrm>
          <a:prstGeom prst="rect">
            <a:avLst/>
          </a:prstGeom>
        </p:spPr>
        <p:txBody>
          <a:bodyPr anchor="t" rtlCol="false" tIns="0" lIns="0" bIns="0" rIns="0">
            <a:spAutoFit/>
          </a:bodyPr>
          <a:lstStyle/>
          <a:p>
            <a:pPr algn="l">
              <a:lnSpc>
                <a:spcPts val="3335"/>
              </a:lnSpc>
            </a:pPr>
            <a:r>
              <a:rPr lang="en-US" sz="2565" spc="-51">
                <a:solidFill>
                  <a:srgbClr val="FFFFFF"/>
                </a:solidFill>
                <a:latin typeface="HK Grotesk Light"/>
              </a:rPr>
              <a:t>1- Se receber e-mails pedindo informações pessoais ou financeira, não acesse ou entre no email ou no conteúdo. As organizações ou Contas Oficiais já sabem desse tipo de fraude não solicitam esses tipos de informações pelo e-mail, também não enviam SMS ou ligam. Outra alternativa é acessar o site oficial.</a:t>
            </a:r>
          </a:p>
          <a:p>
            <a:pPr algn="l">
              <a:lnSpc>
                <a:spcPts val="3335"/>
              </a:lnSpc>
            </a:pPr>
            <a:r>
              <a:rPr lang="en-US" sz="2565" spc="-51">
                <a:solidFill>
                  <a:srgbClr val="FFFFFF"/>
                </a:solidFill>
                <a:latin typeface="HK Grotesk Light"/>
              </a:rPr>
              <a:t>2- Se a criptografia ou assinatura digital não são usados, não envie informações pessoais pois não é um meio seguro de enviar informações</a:t>
            </a:r>
          </a:p>
          <a:p>
            <a:pPr algn="l">
              <a:lnSpc>
                <a:spcPts val="3335"/>
              </a:lnSpc>
            </a:pPr>
            <a:r>
              <a:rPr lang="en-US" sz="2565" spc="-51">
                <a:solidFill>
                  <a:srgbClr val="FFFFFF"/>
                </a:solidFill>
                <a:latin typeface="HK Grotesk Light"/>
              </a:rPr>
              <a:t>3- Não acessem suas contas em rede wifi públicos ou computadores públicos, os Pcs instalados nesses locais podem conter hardware ou softwares de más ações para capturar seus dados, os bancos oferecem teclado na tela.</a:t>
            </a:r>
          </a:p>
          <a:p>
            <a:pPr algn="l">
              <a:lnSpc>
                <a:spcPts val="3335"/>
              </a:lnSpc>
            </a:pPr>
            <a:r>
              <a:rPr lang="en-US" sz="2565" spc="-51">
                <a:solidFill>
                  <a:srgbClr val="FFFFFF"/>
                </a:solidFill>
                <a:latin typeface="HK Grotesk Light"/>
              </a:rPr>
              <a:t>4- Verifique se no canto esquerdo superior tem o cadeado fechado, note se o endereço web começa com https://</a:t>
            </a:r>
          </a:p>
        </p:txBody>
      </p:sp>
      <p:sp>
        <p:nvSpPr>
          <p:cNvPr name="TextBox 7" id="7"/>
          <p:cNvSpPr txBox="true"/>
          <p:nvPr/>
        </p:nvSpPr>
        <p:spPr>
          <a:xfrm rot="0">
            <a:off x="8515285" y="490048"/>
            <a:ext cx="9532576" cy="1143979"/>
          </a:xfrm>
          <a:prstGeom prst="rect">
            <a:avLst/>
          </a:prstGeom>
        </p:spPr>
        <p:txBody>
          <a:bodyPr anchor="t" rtlCol="false" tIns="0" lIns="0" bIns="0" rIns="0">
            <a:spAutoFit/>
          </a:bodyPr>
          <a:lstStyle/>
          <a:p>
            <a:pPr algn="l">
              <a:lnSpc>
                <a:spcPts val="8879"/>
              </a:lnSpc>
            </a:pPr>
            <a:r>
              <a:rPr lang="en-US" sz="7999" spc="-239">
                <a:solidFill>
                  <a:srgbClr val="FFFFFF"/>
                </a:solidFill>
                <a:latin typeface="HK Grotesk Bold"/>
              </a:rPr>
              <a:t>Prevenção de ataques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9816953">
            <a:off x="-2607084" y="-1808172"/>
            <a:ext cx="19036434" cy="6437888"/>
          </a:xfrm>
          <a:custGeom>
            <a:avLst/>
            <a:gdLst/>
            <a:ahLst/>
            <a:cxnLst/>
            <a:rect r="r" b="b" t="t" l="l"/>
            <a:pathLst>
              <a:path h="6437888" w="19036434">
                <a:moveTo>
                  <a:pt x="0" y="0"/>
                </a:moveTo>
                <a:lnTo>
                  <a:pt x="19036434" y="0"/>
                </a:lnTo>
                <a:lnTo>
                  <a:pt x="19036434" y="6437888"/>
                </a:lnTo>
                <a:lnTo>
                  <a:pt x="0" y="64378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227004" y="787133"/>
            <a:ext cx="9697529" cy="8471167"/>
            <a:chOff x="0" y="0"/>
            <a:chExt cx="5975350" cy="5219700"/>
          </a:xfrm>
        </p:grpSpPr>
        <p:sp>
          <p:nvSpPr>
            <p:cNvPr name="Freeform 4" id="4"/>
            <p:cNvSpPr/>
            <p:nvPr/>
          </p:nvSpPr>
          <p:spPr>
            <a:xfrm flipH="false" flipV="false" rot="0">
              <a:off x="-519430" y="-910590"/>
              <a:ext cx="7381240" cy="6188710"/>
            </a:xfrm>
            <a:custGeom>
              <a:avLst/>
              <a:gdLst/>
              <a:ahLst/>
              <a:cxnLst/>
              <a:rect r="r" b="b" t="t" l="l"/>
              <a:pathLst>
                <a:path h="6188710" w="7381240">
                  <a:moveTo>
                    <a:pt x="2861310" y="5034280"/>
                  </a:moveTo>
                  <a:cubicBezTo>
                    <a:pt x="4353560" y="5034280"/>
                    <a:pt x="3549650" y="6188710"/>
                    <a:pt x="5092700" y="6121400"/>
                  </a:cubicBezTo>
                  <a:cubicBezTo>
                    <a:pt x="6408420" y="6064250"/>
                    <a:pt x="7381240" y="3489960"/>
                    <a:pt x="5207000" y="2288540"/>
                  </a:cubicBezTo>
                  <a:cubicBezTo>
                    <a:pt x="3470910" y="1328420"/>
                    <a:pt x="629920" y="0"/>
                    <a:pt x="1029970" y="1830070"/>
                  </a:cubicBezTo>
                  <a:cubicBezTo>
                    <a:pt x="1430020" y="3660140"/>
                    <a:pt x="0" y="4232910"/>
                    <a:pt x="744220" y="5205730"/>
                  </a:cubicBezTo>
                  <a:cubicBezTo>
                    <a:pt x="1488440" y="6178550"/>
                    <a:pt x="1544320" y="5034280"/>
                    <a:pt x="2861310" y="5034280"/>
                  </a:cubicBezTo>
                  <a:close/>
                </a:path>
              </a:pathLst>
            </a:custGeom>
            <a:blipFill>
              <a:blip r:embed="rId4"/>
              <a:stretch>
                <a:fillRect l="-27498" t="0" r="-27498" b="0"/>
              </a:stretch>
            </a:blipFill>
          </p:spPr>
        </p:sp>
      </p:grpSp>
      <p:sp>
        <p:nvSpPr>
          <p:cNvPr name="Freeform 5" id="5"/>
          <p:cNvSpPr/>
          <p:nvPr/>
        </p:nvSpPr>
        <p:spPr>
          <a:xfrm flipH="false" flipV="false" rot="9816953">
            <a:off x="2345916" y="9738000"/>
            <a:ext cx="19036434" cy="6437888"/>
          </a:xfrm>
          <a:custGeom>
            <a:avLst/>
            <a:gdLst/>
            <a:ahLst/>
            <a:cxnLst/>
            <a:rect r="r" b="b" t="t" l="l"/>
            <a:pathLst>
              <a:path h="6437888" w="19036434">
                <a:moveTo>
                  <a:pt x="0" y="0"/>
                </a:moveTo>
                <a:lnTo>
                  <a:pt x="19036434" y="0"/>
                </a:lnTo>
                <a:lnTo>
                  <a:pt x="19036434" y="6437887"/>
                </a:lnTo>
                <a:lnTo>
                  <a:pt x="0" y="64378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9612324" y="2630776"/>
            <a:ext cx="7338498" cy="5392922"/>
          </a:xfrm>
          <a:prstGeom prst="rect">
            <a:avLst/>
          </a:prstGeom>
        </p:spPr>
        <p:txBody>
          <a:bodyPr anchor="t" rtlCol="false" tIns="0" lIns="0" bIns="0" rIns="0">
            <a:spAutoFit/>
          </a:bodyPr>
          <a:lstStyle/>
          <a:p>
            <a:pPr algn="l">
              <a:lnSpc>
                <a:spcPts val="3335"/>
              </a:lnSpc>
            </a:pPr>
            <a:r>
              <a:rPr lang="en-US" sz="2565" spc="-51">
                <a:solidFill>
                  <a:srgbClr val="FFFFFF"/>
                </a:solidFill>
                <a:latin typeface="HK Grotesk Light"/>
              </a:rPr>
              <a:t>5- Mantenha seu antivírus atualizado e os demais softwares, instale as atualizações de segurança do seu sistema operacional.</a:t>
            </a:r>
          </a:p>
          <a:p>
            <a:pPr algn="l">
              <a:lnSpc>
                <a:spcPts val="3335"/>
              </a:lnSpc>
            </a:pPr>
            <a:r>
              <a:rPr lang="en-US" sz="2565" spc="-51">
                <a:solidFill>
                  <a:srgbClr val="FFFFFF"/>
                </a:solidFill>
                <a:latin typeface="HK Grotesk Light"/>
              </a:rPr>
              <a:t>6- Não baixe ou abra arquivos de fontes desconhecidas. Podem conter softwares maliciosos que podem dar acesso ao seu computador e armazene seus dados pessoais</a:t>
            </a:r>
          </a:p>
          <a:p>
            <a:pPr algn="l">
              <a:lnSpc>
                <a:spcPts val="3335"/>
              </a:lnSpc>
            </a:pPr>
            <a:r>
              <a:rPr lang="en-US" sz="2565" spc="-51">
                <a:solidFill>
                  <a:srgbClr val="FFFFFF"/>
                </a:solidFill>
                <a:latin typeface="HK Grotesk Light"/>
              </a:rPr>
              <a:t>7- Olhe seu extrato de cartões, se você detectar cobranças ou pagamentos não autorizados, entre em contato com o banco imediatamente.</a:t>
            </a:r>
          </a:p>
          <a:p>
            <a:pPr algn="l">
              <a:lnSpc>
                <a:spcPts val="3335"/>
              </a:lnSpc>
            </a:pPr>
            <a:r>
              <a:rPr lang="en-US" sz="2565" spc="-51">
                <a:solidFill>
                  <a:srgbClr val="FFFFFF"/>
                </a:solidFill>
                <a:latin typeface="HK Grotesk Light"/>
              </a:rPr>
              <a:t>8- Não responder nenhuma mensagem suspeita, tal como um SMS de bem-vindo a um serviço que você não fez, exclua.</a:t>
            </a:r>
          </a:p>
        </p:txBody>
      </p:sp>
      <p:sp>
        <p:nvSpPr>
          <p:cNvPr name="TextBox 7" id="7"/>
          <p:cNvSpPr txBox="true"/>
          <p:nvPr/>
        </p:nvSpPr>
        <p:spPr>
          <a:xfrm rot="0">
            <a:off x="8515285" y="490048"/>
            <a:ext cx="9532576" cy="1143979"/>
          </a:xfrm>
          <a:prstGeom prst="rect">
            <a:avLst/>
          </a:prstGeom>
        </p:spPr>
        <p:txBody>
          <a:bodyPr anchor="t" rtlCol="false" tIns="0" lIns="0" bIns="0" rIns="0">
            <a:spAutoFit/>
          </a:bodyPr>
          <a:lstStyle/>
          <a:p>
            <a:pPr algn="l">
              <a:lnSpc>
                <a:spcPts val="8879"/>
              </a:lnSpc>
            </a:pPr>
            <a:r>
              <a:rPr lang="en-US" sz="7999" spc="-239">
                <a:solidFill>
                  <a:srgbClr val="FFFFFF"/>
                </a:solidFill>
                <a:latin typeface="HK Grotesk Bold"/>
              </a:rPr>
              <a:t>Prevenção de ataques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DAGEE7LSQpE</dc:identifier>
  <dcterms:modified xsi:type="dcterms:W3CDTF">2011-08-01T06:04:30Z</dcterms:modified>
  <cp:revision>1</cp:revision>
  <dc:title>Apresentação de Portfólio Tecnologia Moderno Azul Branco</dc:title>
</cp:coreProperties>
</file>